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66" r:id="rId4"/>
    <p:sldId id="260" r:id="rId5"/>
    <p:sldId id="261" r:id="rId6"/>
    <p:sldId id="269" r:id="rId7"/>
    <p:sldId id="259" r:id="rId8"/>
    <p:sldId id="262" r:id="rId9"/>
    <p:sldId id="268" r:id="rId10"/>
    <p:sldId id="264" r:id="rId11"/>
    <p:sldId id="257" r:id="rId12"/>
    <p:sldId id="263" r:id="rId13"/>
    <p:sldId id="265" r:id="rId14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1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02T14:54:24.563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5 0 128,'-5'0'0</inkml:trace>
</inkml:ink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FB2EC022-1A01-4481-8F78-EBA374336FE1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AE34DD97-189A-4381-8C00-900A3880F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24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34DD97-189A-4381-8C00-900A3880FF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567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F1FD4-F1FE-4548-8452-B51E0F73F6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CC828A-2BC2-47CA-97C8-2CAABC7FE1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331C3-8C02-4DE6-8387-3674D398F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CE318-576D-4DC9-AD9E-964FA7426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9E664-C983-4C4E-B09D-29F686A63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80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5D7E9-B880-436F-A1AB-32A66F1C6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99F229-8D2A-42F8-8A0F-BA223B826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ACB4F-EB89-419E-8B43-838703A7D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88F6A-5B83-499D-AFD4-6EE19EE2F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C315B-E609-4130-B07C-C340C4E82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0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0FE56-A509-43D5-A3AC-96536905C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34C5A4-FAC3-4C39-88CC-DAF328E65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6DF36-7476-422F-94FF-643BD745C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837F7-6661-4927-B72D-037D64D05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D5135-44D7-49CE-8D63-C26BA17F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8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41AE7-ECFD-4667-99E1-4CB9C91D3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15A5E-A870-4316-BAE2-2EFED1065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388C3-5031-43BA-A05B-61198F2A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4EB94-3E9F-42DF-9D27-E52A774AF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11FB6-217B-4ACA-8CB3-7D88CF312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34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17D17-7A51-468E-A9A9-2B22740C1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9C03A-C69E-419B-84C5-026552E4C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53B7C-428B-485F-8209-DF393AB20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2670C-A969-437D-9072-D282705A0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79F64-15EB-4F24-9EE1-7C04F1296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8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8B8F9-C511-4111-801F-5CD43749F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ECBA6-6028-442A-8CA7-31F5BA001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C2886-F0E2-4D98-8F76-3794AAD04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70D11-F094-492B-A85E-06B0B7730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D3F5C-6934-462F-8DE3-C7FB0EBE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718F8F-5013-47C1-B19E-91F03400B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3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EE78C-0A18-4478-814F-6CBD75616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AEA16-F6F0-4CC6-92BA-E907F85D7A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41132-84B2-4052-8670-605DF63B91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ABA1E4-5455-4F8A-ABEC-BA9845DACF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D47339-DABD-41FD-BDEC-0FB60697C7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81D031-7B70-4418-AAE9-47BA3278A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1A67F-BF0A-4761-B5B1-F75348D7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97DAA-46AC-41FC-B99B-E5F9BA77F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14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83744-79BE-492F-9066-E9A320181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421F5B-0C1B-4EB8-B38E-7A4423609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005BEA-6505-440D-BDA4-BD16DABC8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C38866-312C-4597-90C2-3F38013D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33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91A1B2-8EC2-468F-BDE6-03B611CE5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B58326-2122-4E1E-9BF8-904FE19A0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0CF3D-FBD2-4197-99FB-C17F20F6A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83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FB2-1933-4709-A46F-1AA92D97D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D31FF-0576-4487-82AD-730758DF1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18F79-8675-4575-975E-E35B559E5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EEFB17-532B-4E84-8191-0DD62AE9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4D390-6009-4931-8A4C-D0E0A7C6F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48FD3B-DD06-4588-91C5-4057958D9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75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A43C6-73A6-4C58-88CF-AB2530654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F75895-2920-445B-ACE3-E2D369A167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996237-A9A1-4D35-945F-D59EB095CC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B9E0E1-F7A0-4E6F-87D4-C30B7B51A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4BE7B-5ECC-4F98-B89F-87B38E75A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C746C1-2CC6-4077-9D19-FFF877161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39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3E2233-2A50-4645-9932-0ADFCC9C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4B9201-D7D3-4D0C-B72D-C7F8DC8AA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6E36D-73B2-426B-915A-DC4A5066A8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8ADE7-AFC1-47EE-A532-45E75A8DA035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75547-E246-4B95-BDCE-922ED0BEE1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6CF94-B1F5-4528-A6F1-049E4A434A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A8461-68E2-4511-BCE5-EFB1879AA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61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909145A1-6251-4818-B0F7-3AA0FD883C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DCD343-0FC0-420A-A862-700AA8C5B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/>
          </a:bodyPr>
          <a:lstStyle/>
          <a:p>
            <a:pPr algn="l"/>
            <a:r>
              <a:rPr lang="en-US" altLang="zh-CN" sz="6000" dirty="0">
                <a:solidFill>
                  <a:srgbClr val="FFFFFF"/>
                </a:solidFill>
              </a:rPr>
              <a:t>Perceptron</a:t>
            </a:r>
            <a:endParaRPr lang="en-US" sz="6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A9B10A-67D7-4FE4-968F-557A5A791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r>
              <a:rPr lang="en-US" sz="1400" dirty="0">
                <a:solidFill>
                  <a:srgbClr val="FFFFFF"/>
                </a:solidFill>
              </a:rPr>
              <a:t>Dr. Linrui Zhang</a:t>
            </a:r>
          </a:p>
          <a:p>
            <a:pPr algn="l"/>
            <a:r>
              <a:rPr lang="en-US" sz="1400" dirty="0">
                <a:solidFill>
                  <a:srgbClr val="FFFFFF"/>
                </a:solidFill>
              </a:rPr>
              <a:t>University of Central Missouri</a:t>
            </a:r>
          </a:p>
        </p:txBody>
      </p:sp>
    </p:spTree>
    <p:extLst>
      <p:ext uri="{BB962C8B-B14F-4D97-AF65-F5344CB8AC3E}">
        <p14:creationId xmlns:p14="http://schemas.microsoft.com/office/powerpoint/2010/main" val="349754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42172-3A7D-41D5-B3F3-143550016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Training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451DE-F77E-48EA-95C3-45227161A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651427" cy="16381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perceptron learning algorithm is a linear classifier. If your data is separable by a hyperplane, then the perceptron will always converge. It will </a:t>
            </a:r>
            <a:r>
              <a:rPr lang="en-US" b="1" dirty="0"/>
              <a:t>never converge </a:t>
            </a:r>
            <a:r>
              <a:rPr lang="en-US" dirty="0"/>
              <a:t>if the data is </a:t>
            </a:r>
            <a:r>
              <a:rPr lang="en-US" b="1" dirty="0"/>
              <a:t>not linearly separable</a:t>
            </a:r>
            <a:r>
              <a:rPr lang="en-US" dirty="0"/>
              <a:t>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C23F424-0142-4D10-85BE-2FCB97814E1B}"/>
              </a:ext>
            </a:extLst>
          </p:cNvPr>
          <p:cNvCxnSpPr/>
          <p:nvPr/>
        </p:nvCxnSpPr>
        <p:spPr>
          <a:xfrm>
            <a:off x="7543800" y="4815509"/>
            <a:ext cx="338924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354C4A-2B75-4F5A-8739-4B29DF361708}"/>
              </a:ext>
            </a:extLst>
          </p:cNvPr>
          <p:cNvCxnSpPr>
            <a:cxnSpLocks/>
          </p:cNvCxnSpPr>
          <p:nvPr/>
        </p:nvCxnSpPr>
        <p:spPr>
          <a:xfrm flipV="1">
            <a:off x="9177130" y="3672509"/>
            <a:ext cx="0" cy="21750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B30DD65-0BE6-4DF1-8B6F-90E0A2946496}"/>
              </a:ext>
            </a:extLst>
          </p:cNvPr>
          <p:cNvSpPr/>
          <p:nvPr/>
        </p:nvSpPr>
        <p:spPr>
          <a:xfrm>
            <a:off x="9770165" y="3995531"/>
            <a:ext cx="248478" cy="2882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3B336C-E7A1-47B9-9BC8-DC4E3D1110E5}"/>
              </a:ext>
            </a:extLst>
          </p:cNvPr>
          <p:cNvSpPr/>
          <p:nvPr/>
        </p:nvSpPr>
        <p:spPr>
          <a:xfrm>
            <a:off x="8307457" y="5420139"/>
            <a:ext cx="248478" cy="2882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B7B3809-2174-4BAC-B8EB-17A0C5B98B46}"/>
              </a:ext>
            </a:extLst>
          </p:cNvPr>
          <p:cNvSpPr/>
          <p:nvPr/>
        </p:nvSpPr>
        <p:spPr>
          <a:xfrm>
            <a:off x="8246165" y="3995531"/>
            <a:ext cx="248478" cy="28822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CDF626C-7E7F-48FB-B340-8166191E7A10}"/>
              </a:ext>
            </a:extLst>
          </p:cNvPr>
          <p:cNvSpPr/>
          <p:nvPr/>
        </p:nvSpPr>
        <p:spPr>
          <a:xfrm>
            <a:off x="9770165" y="5491274"/>
            <a:ext cx="248478" cy="28822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70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2D731-8016-4B50-B22F-66B34F5C2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0A954-DC46-476E-BF87-817A18016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48101"/>
          </a:xfrm>
        </p:spPr>
        <p:txBody>
          <a:bodyPr>
            <a:normAutofit fontScale="92500"/>
          </a:bodyPr>
          <a:lstStyle/>
          <a:p>
            <a:r>
              <a:rPr lang="en-US" dirty="0"/>
              <a:t>Apply the perceptron learning algorithm for the following pattern set until convergence. Start with weight vector (b, w</a:t>
            </a:r>
            <a:r>
              <a:rPr lang="en-US" baseline="-25000" dirty="0"/>
              <a:t>1</a:t>
            </a:r>
            <a:r>
              <a:rPr lang="en-US" dirty="0"/>
              <a:t>, w</a:t>
            </a:r>
            <a:r>
              <a:rPr lang="en-US" baseline="-25000" dirty="0"/>
              <a:t>2</a:t>
            </a:r>
            <a:r>
              <a:rPr lang="en-US" dirty="0"/>
              <a:t>, w</a:t>
            </a:r>
            <a:r>
              <a:rPr lang="en-US" baseline="-25000" dirty="0"/>
              <a:t>3</a:t>
            </a:r>
            <a:r>
              <a:rPr lang="en-US" dirty="0"/>
              <a:t>) = (1, 0, 0, 0). For each step of perceptron learning written down the applied pattern, the classification result and the update of the weight vector. Given </a:t>
            </a:r>
            <a:r>
              <a:rPr lang="el-GR" dirty="0"/>
              <a:t>η</a:t>
            </a:r>
            <a:r>
              <a:rPr lang="en-US" dirty="0"/>
              <a:t> = 1.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2" name="Table 42">
            <a:extLst>
              <a:ext uri="{FF2B5EF4-FFF2-40B4-BE49-F238E27FC236}">
                <a16:creationId xmlns:a16="http://schemas.microsoft.com/office/drawing/2014/main" id="{8C61D947-761E-41EA-A0D3-69E1630446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2328833"/>
              </p:ext>
            </p:extLst>
          </p:nvPr>
        </p:nvGraphicFramePr>
        <p:xfrm>
          <a:off x="1639404" y="4243086"/>
          <a:ext cx="3186045" cy="2119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7209">
                  <a:extLst>
                    <a:ext uri="{9D8B030D-6E8A-4147-A177-3AD203B41FA5}">
                      <a16:colId xmlns:a16="http://schemas.microsoft.com/office/drawing/2014/main" val="3412583599"/>
                    </a:ext>
                  </a:extLst>
                </a:gridCol>
                <a:gridCol w="637209">
                  <a:extLst>
                    <a:ext uri="{9D8B030D-6E8A-4147-A177-3AD203B41FA5}">
                      <a16:colId xmlns:a16="http://schemas.microsoft.com/office/drawing/2014/main" val="1809223949"/>
                    </a:ext>
                  </a:extLst>
                </a:gridCol>
                <a:gridCol w="637209">
                  <a:extLst>
                    <a:ext uri="{9D8B030D-6E8A-4147-A177-3AD203B41FA5}">
                      <a16:colId xmlns:a16="http://schemas.microsoft.com/office/drawing/2014/main" val="4125539944"/>
                    </a:ext>
                  </a:extLst>
                </a:gridCol>
                <a:gridCol w="637209">
                  <a:extLst>
                    <a:ext uri="{9D8B030D-6E8A-4147-A177-3AD203B41FA5}">
                      <a16:colId xmlns:a16="http://schemas.microsoft.com/office/drawing/2014/main" val="3800928721"/>
                    </a:ext>
                  </a:extLst>
                </a:gridCol>
                <a:gridCol w="637209">
                  <a:extLst>
                    <a:ext uri="{9D8B030D-6E8A-4147-A177-3AD203B41FA5}">
                      <a16:colId xmlns:a16="http://schemas.microsoft.com/office/drawing/2014/main" val="3340952801"/>
                    </a:ext>
                  </a:extLst>
                </a:gridCol>
              </a:tblGrid>
              <a:tr h="42388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sz="1800" b="1" kern="1200" baseline="-25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sz="1800" b="1" kern="1200" baseline="-25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kern="1200" baseline="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299796"/>
                  </a:ext>
                </a:extLst>
              </a:tr>
              <a:tr h="42388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860812"/>
                  </a:ext>
                </a:extLst>
              </a:tr>
              <a:tr h="42388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328120"/>
                  </a:ext>
                </a:extLst>
              </a:tr>
              <a:tr h="42388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859765"/>
                  </a:ext>
                </a:extLst>
              </a:tr>
              <a:tr h="42388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515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335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CDFAC-7DCF-465D-8DB7-D3220939A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0955B72-C6BF-4A75-A8B6-4D1CB5F007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7409274"/>
              </p:ext>
            </p:extLst>
          </p:nvPr>
        </p:nvGraphicFramePr>
        <p:xfrm>
          <a:off x="53788" y="1610472"/>
          <a:ext cx="12138210" cy="4424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27642">
                  <a:extLst>
                    <a:ext uri="{9D8B030D-6E8A-4147-A177-3AD203B41FA5}">
                      <a16:colId xmlns:a16="http://schemas.microsoft.com/office/drawing/2014/main" val="288758749"/>
                    </a:ext>
                  </a:extLst>
                </a:gridCol>
                <a:gridCol w="2427642">
                  <a:extLst>
                    <a:ext uri="{9D8B030D-6E8A-4147-A177-3AD203B41FA5}">
                      <a16:colId xmlns:a16="http://schemas.microsoft.com/office/drawing/2014/main" val="1403745761"/>
                    </a:ext>
                  </a:extLst>
                </a:gridCol>
                <a:gridCol w="2427642">
                  <a:extLst>
                    <a:ext uri="{9D8B030D-6E8A-4147-A177-3AD203B41FA5}">
                      <a16:colId xmlns:a16="http://schemas.microsoft.com/office/drawing/2014/main" val="4199094831"/>
                    </a:ext>
                  </a:extLst>
                </a:gridCol>
                <a:gridCol w="2427642">
                  <a:extLst>
                    <a:ext uri="{9D8B030D-6E8A-4147-A177-3AD203B41FA5}">
                      <a16:colId xmlns:a16="http://schemas.microsoft.com/office/drawing/2014/main" val="2935778862"/>
                    </a:ext>
                  </a:extLst>
                </a:gridCol>
                <a:gridCol w="2427642">
                  <a:extLst>
                    <a:ext uri="{9D8B030D-6E8A-4147-A177-3AD203B41FA5}">
                      <a16:colId xmlns:a16="http://schemas.microsoft.com/office/drawing/2014/main" val="6371083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label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weight vector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9621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(x</a:t>
                      </a:r>
                      <a:r>
                        <a:rPr lang="en-US" baseline="-25000" dirty="0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(o)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(t)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η</a:t>
                      </a:r>
                      <a:r>
                        <a:rPr lang="en-US" dirty="0"/>
                        <a:t>(t - o)x</a:t>
                      </a:r>
                      <a:r>
                        <a:rPr lang="en-US" baseline="-25000" dirty="0"/>
                        <a:t>i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(1, 0, 0, 0)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41713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(1, 4, 3, 6)  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-(1,4,3,6)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(0, -4, -3, -6)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6775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(1, 2, -2, 3)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+(1,2,-2,3)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(1, -2, -5, -3)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5053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(1, 1, 0. -3)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9220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(1, 4, 2, 3) 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3579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(1, 4 , 3, 6)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56567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(1, 2, -2, 3)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+(1,2,-2, 3)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(2, 0, -7, 0)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95969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(1, 1, 0 , -3) 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53246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(1, 4, 2, 3)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204574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(1, 4, 3, 6)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06084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(1, 2, -2. 3)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unchanged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0753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4470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6C2C6-5FB2-436E-9D02-53E194088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92205-ACFB-42D5-9C7D-2CD54CCBC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Apply the perceptron learning algorithm for the following pattern set. Start with weight vector (b, w</a:t>
            </a:r>
            <a:r>
              <a:rPr lang="en-US" baseline="-25000" dirty="0"/>
              <a:t>1</a:t>
            </a:r>
            <a:r>
              <a:rPr lang="en-US" dirty="0"/>
              <a:t>, w</a:t>
            </a:r>
            <a:r>
              <a:rPr lang="en-US" baseline="-25000" dirty="0"/>
              <a:t>2</a:t>
            </a:r>
            <a:r>
              <a:rPr lang="en-US" dirty="0"/>
              <a:t>)= (1, 0, 0). Apply the patterns in the given order cyclically. For each step of perceptron learning written down the applied pattern, the classification result and the update of the weight vector. Given </a:t>
            </a:r>
            <a:r>
              <a:rPr lang="el-GR" dirty="0"/>
              <a:t>η</a:t>
            </a:r>
            <a:r>
              <a:rPr lang="en-US"/>
              <a:t> = 1.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A9BBBA-246F-41F8-9324-C555D74FAA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3258347"/>
              </p:ext>
            </p:extLst>
          </p:nvPr>
        </p:nvGraphicFramePr>
        <p:xfrm>
          <a:off x="1043057" y="4278427"/>
          <a:ext cx="2977320" cy="203347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4330">
                  <a:extLst>
                    <a:ext uri="{9D8B030D-6E8A-4147-A177-3AD203B41FA5}">
                      <a16:colId xmlns:a16="http://schemas.microsoft.com/office/drawing/2014/main" val="1833329935"/>
                    </a:ext>
                  </a:extLst>
                </a:gridCol>
                <a:gridCol w="744330">
                  <a:extLst>
                    <a:ext uri="{9D8B030D-6E8A-4147-A177-3AD203B41FA5}">
                      <a16:colId xmlns:a16="http://schemas.microsoft.com/office/drawing/2014/main" val="2618452919"/>
                    </a:ext>
                  </a:extLst>
                </a:gridCol>
                <a:gridCol w="744330">
                  <a:extLst>
                    <a:ext uri="{9D8B030D-6E8A-4147-A177-3AD203B41FA5}">
                      <a16:colId xmlns:a16="http://schemas.microsoft.com/office/drawing/2014/main" val="358536041"/>
                    </a:ext>
                  </a:extLst>
                </a:gridCol>
                <a:gridCol w="744330">
                  <a:extLst>
                    <a:ext uri="{9D8B030D-6E8A-4147-A177-3AD203B41FA5}">
                      <a16:colId xmlns:a16="http://schemas.microsoft.com/office/drawing/2014/main" val="1186295403"/>
                    </a:ext>
                  </a:extLst>
                </a:gridCol>
              </a:tblGrid>
              <a:tr h="402225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en-US" sz="1800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4947751"/>
                  </a:ext>
                </a:extLst>
              </a:tr>
              <a:tr h="40781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987821"/>
                  </a:ext>
                </a:extLst>
              </a:tr>
              <a:tr h="40781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299417"/>
                  </a:ext>
                </a:extLst>
              </a:tr>
              <a:tr h="40781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419408"/>
                  </a:ext>
                </a:extLst>
              </a:tr>
              <a:tr h="40781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0858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7575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A1D1-B588-431C-8B0F-B7CAE0D12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- Representation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36F545-93B7-4E78-9F62-9DBCAFC83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3535" y="1383591"/>
            <a:ext cx="8828024" cy="5384563"/>
          </a:xfrm>
        </p:spPr>
      </p:pic>
    </p:spTree>
    <p:extLst>
      <p:ext uri="{BB962C8B-B14F-4D97-AF65-F5344CB8AC3E}">
        <p14:creationId xmlns:p14="http://schemas.microsoft.com/office/powerpoint/2010/main" val="2901698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D66CD-BE55-475E-8DBA-EDED1B55D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B102B-C350-4D59-BEA6-D8E9C15B2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644" y="2442263"/>
            <a:ext cx="4229069" cy="3459696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277A94D0-80BA-4A4D-85FF-833B450C5CF5}"/>
              </a:ext>
            </a:extLst>
          </p:cNvPr>
          <p:cNvSpPr/>
          <p:nvPr/>
        </p:nvSpPr>
        <p:spPr>
          <a:xfrm>
            <a:off x="5180827" y="3654896"/>
            <a:ext cx="525984" cy="409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961603-0B83-4FDB-B236-06BB2EE1C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54" y="2651988"/>
            <a:ext cx="3405741" cy="264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021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ECD41-E0BF-47E2-ABD8-5531466BC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-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3D975-411B-456B-BE8F-7157CEEC3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Perceptron as Logical Operators</a:t>
            </a:r>
          </a:p>
          <a:p>
            <a:r>
              <a:rPr lang="en-US" dirty="0"/>
              <a:t>AND Perceptron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/>
              <a:t>w</a:t>
            </a:r>
            <a:r>
              <a:rPr lang="en-US" baseline="-25000" dirty="0"/>
              <a:t>1</a:t>
            </a:r>
            <a:r>
              <a:rPr lang="en-US" dirty="0"/>
              <a:t> + w</a:t>
            </a:r>
            <a:r>
              <a:rPr lang="en-US" baseline="-25000" dirty="0"/>
              <a:t>2</a:t>
            </a:r>
            <a:r>
              <a:rPr lang="en-US" dirty="0"/>
              <a:t> + w</a:t>
            </a:r>
            <a:r>
              <a:rPr lang="en-US" baseline="-25000" dirty="0"/>
              <a:t>0</a:t>
            </a:r>
            <a:r>
              <a:rPr lang="en-US" dirty="0"/>
              <a:t> ≥ 0</a:t>
            </a:r>
          </a:p>
          <a:p>
            <a:pPr marL="457200" lvl="1" indent="0">
              <a:buNone/>
            </a:pPr>
            <a:r>
              <a:rPr lang="en-US" dirty="0"/>
              <a:t>w</a:t>
            </a:r>
            <a:r>
              <a:rPr lang="en-US" baseline="-25000" dirty="0"/>
              <a:t>1</a:t>
            </a:r>
            <a:r>
              <a:rPr lang="en-US" dirty="0"/>
              <a:t> + w</a:t>
            </a:r>
            <a:r>
              <a:rPr lang="en-US" baseline="-25000" dirty="0"/>
              <a:t>0</a:t>
            </a:r>
            <a:r>
              <a:rPr lang="en-US" dirty="0"/>
              <a:t> &lt; 0</a:t>
            </a:r>
          </a:p>
          <a:p>
            <a:pPr marL="457200" lvl="1" indent="0">
              <a:buNone/>
            </a:pPr>
            <a:r>
              <a:rPr lang="en-US" dirty="0"/>
              <a:t>w</a:t>
            </a:r>
            <a:r>
              <a:rPr lang="en-US" baseline="-25000" dirty="0"/>
              <a:t>2</a:t>
            </a:r>
            <a:r>
              <a:rPr lang="en-US" dirty="0"/>
              <a:t> + w</a:t>
            </a:r>
            <a:r>
              <a:rPr lang="en-US" baseline="-25000" dirty="0"/>
              <a:t>0</a:t>
            </a:r>
            <a:r>
              <a:rPr lang="en-US" dirty="0"/>
              <a:t> &lt; 0</a:t>
            </a:r>
          </a:p>
          <a:p>
            <a:pPr marL="457200" lvl="1" indent="0">
              <a:buNone/>
            </a:pPr>
            <a:r>
              <a:rPr lang="en-US" dirty="0"/>
              <a:t>w</a:t>
            </a:r>
            <a:r>
              <a:rPr lang="en-US" baseline="-25000" dirty="0"/>
              <a:t>0 </a:t>
            </a:r>
            <a:r>
              <a:rPr lang="en-US" dirty="0"/>
              <a:t>&lt;0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Find w</a:t>
            </a:r>
            <a:r>
              <a:rPr lang="en-US" baseline="-25000" dirty="0"/>
              <a:t>1</a:t>
            </a:r>
            <a:r>
              <a:rPr lang="en-US" dirty="0"/>
              <a:t>, w</a:t>
            </a:r>
            <a:r>
              <a:rPr lang="en-US" baseline="-25000" dirty="0"/>
              <a:t>2 </a:t>
            </a:r>
            <a:r>
              <a:rPr lang="en-US" dirty="0"/>
              <a:t>and b to fit the inequality (there are multiple answers)</a:t>
            </a:r>
          </a:p>
          <a:p>
            <a:pPr marL="457200" lvl="1" indent="0">
              <a:buNone/>
            </a:pPr>
            <a:r>
              <a:rPr lang="en-US" dirty="0"/>
              <a:t>w</a:t>
            </a:r>
            <a:r>
              <a:rPr lang="en-US" baseline="-25000" dirty="0"/>
              <a:t>1</a:t>
            </a:r>
            <a:r>
              <a:rPr lang="en-US" dirty="0"/>
              <a:t> = 0.7  w</a:t>
            </a:r>
            <a:r>
              <a:rPr lang="en-US" baseline="-25000" dirty="0"/>
              <a:t>2</a:t>
            </a:r>
            <a:r>
              <a:rPr lang="en-US" dirty="0"/>
              <a:t> = 0.5 w</a:t>
            </a:r>
            <a:r>
              <a:rPr lang="en-US" baseline="-25000" dirty="0"/>
              <a:t>0</a:t>
            </a:r>
            <a:r>
              <a:rPr lang="en-US" dirty="0"/>
              <a:t> = -1 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92D1F105-5337-44BF-A6AA-4003719286E6}"/>
              </a:ext>
            </a:extLst>
          </p:cNvPr>
          <p:cNvSpPr/>
          <p:nvPr/>
        </p:nvSpPr>
        <p:spPr>
          <a:xfrm>
            <a:off x="1167848" y="3429000"/>
            <a:ext cx="163995" cy="1325563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1A659E0-C57F-42F0-81E7-A7C77C3729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6937746"/>
              </p:ext>
            </p:extLst>
          </p:nvPr>
        </p:nvGraphicFramePr>
        <p:xfrm>
          <a:off x="4460185" y="3319299"/>
          <a:ext cx="3271629" cy="18291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0543">
                  <a:extLst>
                    <a:ext uri="{9D8B030D-6E8A-4147-A177-3AD203B41FA5}">
                      <a16:colId xmlns:a16="http://schemas.microsoft.com/office/drawing/2014/main" val="942103021"/>
                    </a:ext>
                  </a:extLst>
                </a:gridCol>
                <a:gridCol w="1090543">
                  <a:extLst>
                    <a:ext uri="{9D8B030D-6E8A-4147-A177-3AD203B41FA5}">
                      <a16:colId xmlns:a16="http://schemas.microsoft.com/office/drawing/2014/main" val="3599091911"/>
                    </a:ext>
                  </a:extLst>
                </a:gridCol>
                <a:gridCol w="1090543">
                  <a:extLst>
                    <a:ext uri="{9D8B030D-6E8A-4147-A177-3AD203B41FA5}">
                      <a16:colId xmlns:a16="http://schemas.microsoft.com/office/drawing/2014/main" val="4005156035"/>
                    </a:ext>
                  </a:extLst>
                </a:gridCol>
              </a:tblGrid>
              <a:tr h="365834">
                <a:tc>
                  <a:txBody>
                    <a:bodyPr/>
                    <a:lstStyle/>
                    <a:p>
                      <a:r>
                        <a:rPr lang="en-US" dirty="0"/>
                        <a:t>x1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830622"/>
                  </a:ext>
                </a:extLst>
              </a:tr>
              <a:tr h="36583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266463"/>
                  </a:ext>
                </a:extLst>
              </a:tr>
              <a:tr h="36583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7128818"/>
                  </a:ext>
                </a:extLst>
              </a:tr>
              <a:tr h="365834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7541455"/>
                  </a:ext>
                </a:extLst>
              </a:tr>
              <a:tr h="365834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16358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478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E4827-1F6A-4300-B695-18AB50C4A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F249A-1D50-4992-83B6-4F4CCC630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Can a perceptron implement the OR logical function? If your answer is yes, draw the perceptron in the space provided below. If your answer is no, explain why?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480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83923-6452-6994-4BEC-2B7ECB424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DCC2F-3A96-95DF-EF3F-E609AAE05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Can a perceptron implement the Negation logical function? If your answer is yes, draw the perceptron in the space provided below. If your answer is no, explain why?</a:t>
            </a:r>
          </a:p>
          <a:p>
            <a:endParaRPr lang="en-US" dirty="0"/>
          </a:p>
          <a:p>
            <a:r>
              <a:rPr lang="en-US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Can a perceptron implement the XOR logical function? If your answer is yes, draw the perceptron in the space provided below. If your answer is no, explain why?</a:t>
            </a:r>
          </a:p>
          <a:p>
            <a:endParaRPr lang="en-US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553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433BE-02AE-403F-B78C-B6C70023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-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4F930-BB5D-4FF0-B0BA-8F2C37FE9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a Perceptron</a:t>
            </a:r>
          </a:p>
          <a:p>
            <a:r>
              <a:rPr lang="en-US" dirty="0"/>
              <a:t>Method 1: Perceptron Training Rule</a:t>
            </a:r>
          </a:p>
          <a:p>
            <a:pPr lvl="1"/>
            <a:r>
              <a:rPr lang="en-US" dirty="0"/>
              <a:t>Evaluation: reduce the number of incorrectly classified instances</a:t>
            </a:r>
          </a:p>
          <a:p>
            <a:r>
              <a:rPr lang="en-US" dirty="0"/>
              <a:t>Method 2: Delta Rule/Gradient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907540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EF26F-EFAC-476F-8464-2F10E5988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Training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0AB68-0CA2-4B30-A3CD-9A8CCDD23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Formula:</a:t>
            </a:r>
          </a:p>
          <a:p>
            <a:pPr marL="0" indent="0">
              <a:buNone/>
            </a:pPr>
            <a:r>
              <a:rPr lang="en-US" dirty="0"/>
              <a:t>w</a:t>
            </a:r>
            <a:r>
              <a:rPr lang="en-US" baseline="-25000" dirty="0"/>
              <a:t>i</a:t>
            </a:r>
            <a:r>
              <a:rPr lang="en-US" dirty="0"/>
              <a:t>      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+ </a:t>
            </a:r>
            <a:r>
              <a:rPr lang="el-GR" dirty="0"/>
              <a:t>η</a:t>
            </a:r>
            <a:r>
              <a:rPr lang="en-US" dirty="0"/>
              <a:t>(t - o)x</a:t>
            </a:r>
            <a:r>
              <a:rPr lang="en-US" baseline="-25000" dirty="0"/>
              <a:t>i</a:t>
            </a:r>
          </a:p>
          <a:p>
            <a:pPr marL="0" indent="0">
              <a:buNone/>
            </a:pPr>
            <a:endParaRPr lang="en-US" baseline="-25000" dirty="0"/>
          </a:p>
          <a:p>
            <a:pPr marL="0" indent="0">
              <a:buNone/>
            </a:pPr>
            <a:r>
              <a:rPr lang="en-US" dirty="0"/>
              <a:t>Where</a:t>
            </a:r>
          </a:p>
          <a:p>
            <a:r>
              <a:rPr lang="en-US" dirty="0"/>
              <a:t>t is target value</a:t>
            </a:r>
          </a:p>
          <a:p>
            <a:r>
              <a:rPr lang="en-US" dirty="0"/>
              <a:t>o is perceptron output</a:t>
            </a:r>
          </a:p>
          <a:p>
            <a:r>
              <a:rPr lang="el-GR" dirty="0"/>
              <a:t>η </a:t>
            </a:r>
            <a:r>
              <a:rPr lang="en-US" dirty="0"/>
              <a:t> is learning rate (e.g., 0.1)</a:t>
            </a:r>
          </a:p>
          <a:p>
            <a:pPr marL="0" indent="0">
              <a:buNone/>
            </a:pPr>
            <a:r>
              <a:rPr lang="en-US" dirty="0"/>
              <a:t>    </a:t>
            </a:r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CB8D0D8-EBD3-41B8-A418-0D8B33A209D9}"/>
              </a:ext>
            </a:extLst>
          </p:cNvPr>
          <p:cNvCxnSpPr/>
          <p:nvPr/>
        </p:nvCxnSpPr>
        <p:spPr>
          <a:xfrm flipH="1">
            <a:off x="1284942" y="2575860"/>
            <a:ext cx="44823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5EE1CFD2-2AED-EE83-AD92-5A91D4310A7A}"/>
                  </a:ext>
                </a:extLst>
              </p14:cNvPr>
              <p14:cNvContentPartPr/>
              <p14:nvPr/>
            </p14:nvContentPartPr>
            <p14:xfrm>
              <a:off x="3131969" y="2170949"/>
              <a:ext cx="1800" cy="36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5EE1CFD2-2AED-EE83-AD92-5A91D4310A7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13969" y="2152949"/>
                <a:ext cx="37440" cy="3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9268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86F23-308E-4AED-98D5-D1CCEFEFF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-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17038-B531-4B6E-94FD-591614894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58649"/>
          </a:xfrm>
        </p:spPr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Perceptron is a linear classification algorithm.</a:t>
            </a:r>
          </a:p>
          <a:p>
            <a:r>
              <a:rPr lang="en-US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learns a decision boundary that separates two classes using a line (called a hyperplane) in the feature space.</a:t>
            </a:r>
          </a:p>
        </p:txBody>
      </p:sp>
    </p:spTree>
    <p:extLst>
      <p:ext uri="{BB962C8B-B14F-4D97-AF65-F5344CB8AC3E}">
        <p14:creationId xmlns:p14="http://schemas.microsoft.com/office/powerpoint/2010/main" val="287517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715</Words>
  <Application>Microsoft Office PowerPoint</Application>
  <PresentationFormat>Widescreen</PresentationFormat>
  <Paragraphs>167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Perceptron</vt:lpstr>
      <vt:lpstr>Perceptron - Representation</vt:lpstr>
      <vt:lpstr>Perceptron</vt:lpstr>
      <vt:lpstr>Perceptron - Representation</vt:lpstr>
      <vt:lpstr>Homework</vt:lpstr>
      <vt:lpstr>Discussion Question</vt:lpstr>
      <vt:lpstr>Perceptron - Training</vt:lpstr>
      <vt:lpstr>Perceptron Training Rule</vt:lpstr>
      <vt:lpstr>Perceptron - Representation</vt:lpstr>
      <vt:lpstr>Perceptron Training Rule</vt:lpstr>
      <vt:lpstr>Example</vt:lpstr>
      <vt:lpstr>Example</vt:lpstr>
      <vt:lpstr>Quiz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Perceptron</dc:title>
  <dc:creator>张 琳瑞</dc:creator>
  <cp:lastModifiedBy>张 琳瑞</cp:lastModifiedBy>
  <cp:revision>9</cp:revision>
  <cp:lastPrinted>2022-05-30T22:07:49Z</cp:lastPrinted>
  <dcterms:created xsi:type="dcterms:W3CDTF">2022-05-15T20:22:04Z</dcterms:created>
  <dcterms:modified xsi:type="dcterms:W3CDTF">2023-06-04T14:45:34Z</dcterms:modified>
</cp:coreProperties>
</file>

<file path=docProps/thumbnail.jpeg>
</file>